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623" r:id="rId2"/>
    <p:sldId id="613" r:id="rId3"/>
    <p:sldId id="615" r:id="rId4"/>
    <p:sldId id="616" r:id="rId5"/>
    <p:sldId id="614" r:id="rId6"/>
    <p:sldId id="617" r:id="rId7"/>
    <p:sldId id="620" r:id="rId8"/>
    <p:sldId id="621" r:id="rId9"/>
    <p:sldId id="622" r:id="rId10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646464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646464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646464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646464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646464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rgbClr val="646464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rgbClr val="646464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rgbClr val="646464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rgbClr val="646464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438A"/>
    <a:srgbClr val="1B5BA2"/>
    <a:srgbClr val="87BBE0"/>
    <a:srgbClr val="D9445A"/>
    <a:srgbClr val="525152"/>
    <a:srgbClr val="0099CC"/>
    <a:srgbClr val="64646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7" autoAdjust="0"/>
    <p:restoredTop sz="89839" autoAdjust="0"/>
  </p:normalViewPr>
  <p:slideViewPr>
    <p:cSldViewPr>
      <p:cViewPr varScale="1">
        <p:scale>
          <a:sx n="93" d="100"/>
          <a:sy n="93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228"/>
    </p:cViewPr>
  </p:sorterViewPr>
  <p:notesViewPr>
    <p:cSldViewPr>
      <p:cViewPr varScale="1">
        <p:scale>
          <a:sx n="74" d="100"/>
          <a:sy n="74" d="100"/>
        </p:scale>
        <p:origin x="-2238" y="-9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7" Type="http://schemas.openxmlformats.org/officeDocument/2006/relationships/slide" Target="slides/slide6.xml"/><Relationship Id="rId16" Type="http://schemas.openxmlformats.org/officeDocument/2006/relationships/theme" Target="theme/theme1.xml"/><Relationship Id="rId2" Type="http://schemas.openxmlformats.org/officeDocument/2006/relationships/slide" Target="slides/slide1.xml"/><Relationship Id="rId20" Type="http://schemas.openxmlformats.org/officeDocument/2006/relationships/customXml" Target="../customXml/item3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D83AE7A5-BC95-4578-A1AA-10753EB13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94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1338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1246949E-9F66-4794-974B-E720CFB80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2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8E12ED-50CC-411D-9ABF-9A7EA3E53A64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9422F-251D-47FD-864B-BEB3C1C612E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09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1B934C-DD01-47A0-A9B3-FE031690B6F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0" hangingPunct="0"/>
            <a:endParaRPr lang="en-US" sz="1200" kern="1200" dirty="0">
              <a:solidFill>
                <a:schemeClr val="tx1"/>
              </a:solidFill>
              <a:effectLst/>
              <a:latin typeface="Verdana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335516-5A86-4A37-9645-0E453942D5B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9422F-251D-47FD-864B-BEB3C1C612E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421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9422F-251D-47FD-864B-BEB3C1C612E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9422F-251D-47FD-864B-BEB3C1C612E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651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7F1A66-7B32-4E6F-B009-98ECA6A3475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39422F-251D-47FD-864B-BEB3C1C612E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31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620000" y="6175375"/>
            <a:ext cx="12811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000">
                <a:solidFill>
                  <a:schemeClr val="bg1"/>
                </a:solidFill>
                <a:latin typeface="Univers" pitchFamily="34" charset="0"/>
                <a:cs typeface="+mn-cs"/>
              </a:rPr>
              <a:t>International</a:t>
            </a:r>
            <a:br>
              <a:rPr lang="en-US" sz="1000">
                <a:solidFill>
                  <a:schemeClr val="bg1"/>
                </a:solidFill>
                <a:latin typeface="Univers" pitchFamily="34" charset="0"/>
                <a:cs typeface="+mn-cs"/>
              </a:rPr>
            </a:br>
            <a:r>
              <a:rPr lang="en-US" sz="1000">
                <a:solidFill>
                  <a:schemeClr val="bg1"/>
                </a:solidFill>
                <a:latin typeface="Univers" pitchFamily="34" charset="0"/>
                <a:cs typeface="+mn-cs"/>
              </a:rPr>
              <a:t>Telecommunication</a:t>
            </a:r>
            <a:br>
              <a:rPr lang="en-US" sz="1000">
                <a:solidFill>
                  <a:schemeClr val="bg1"/>
                </a:solidFill>
                <a:latin typeface="Univers" pitchFamily="34" charset="0"/>
                <a:cs typeface="+mn-cs"/>
              </a:rPr>
            </a:br>
            <a:r>
              <a:rPr lang="en-US" sz="1000">
                <a:solidFill>
                  <a:schemeClr val="bg1"/>
                </a:solidFill>
                <a:latin typeface="Univers" pitchFamily="34" charset="0"/>
                <a:cs typeface="+mn-cs"/>
              </a:rPr>
              <a:t>Union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1">
                <a:solidFill>
                  <a:srgbClr val="0C4B84"/>
                </a:solidFill>
                <a:cs typeface="+mn-cs"/>
              </a:rPr>
              <a:t> 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1">
                <a:solidFill>
                  <a:srgbClr val="0C4B84"/>
                </a:solidFill>
                <a:cs typeface="+mn-cs"/>
              </a:rPr>
              <a:t> 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000">
                <a:solidFill>
                  <a:srgbClr val="000000"/>
                </a:solidFill>
                <a:cs typeface="+mn-cs"/>
              </a:rPr>
              <a:t> </a:t>
            </a:r>
            <a:endParaRPr lang="en-US" sz="2400">
              <a:solidFill>
                <a:schemeClr val="tx1"/>
              </a:solidFill>
              <a:cs typeface="+mn-cs"/>
            </a:endParaRPr>
          </a:p>
        </p:txBody>
      </p:sp>
      <p:pic>
        <p:nvPicPr>
          <p:cNvPr id="9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0675" y="6080125"/>
            <a:ext cx="19335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2886075" y="6302375"/>
            <a:ext cx="370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solidFill>
                  <a:srgbClr val="0E438A"/>
                </a:solidFill>
                <a:latin typeface="Zurich BlkEx BT"/>
                <a:cs typeface="+mn-cs"/>
              </a:rPr>
              <a:t>Committed to connecting the world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0B745-5AC0-4176-B741-09826A956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9351D-C1AB-4B4C-91B4-F90D08205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081088"/>
            <a:ext cx="1943100" cy="5164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1081088"/>
            <a:ext cx="5678487" cy="5164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E71EF-955E-417F-831C-EC373A01F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4ABF1-CB3E-4CE3-8EAB-0C2C1E8D6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9EBA5-3703-497C-9EC3-A6D2F79FD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10414-981B-4572-BC4C-1F1EC94A6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1FD94-B31E-4030-B030-36C520293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70939-12BC-4C45-BC13-F24D01EAB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CB6F6-20AC-4D94-B726-C5F2D6F40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2CD8B-D2E4-41E7-A897-D3855452C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FD03D-8055-4D1B-BD97-7882F2E91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3" cstate="print"/>
          <a:srcRect l="6723" b="12773"/>
          <a:stretch>
            <a:fillRect/>
          </a:stretch>
        </p:blipFill>
        <p:spPr bwMode="auto">
          <a:xfrm>
            <a:off x="0" y="809625"/>
            <a:ext cx="6467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9350" y="6403975"/>
            <a:ext cx="339725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 sz="1000">
                <a:solidFill>
                  <a:srgbClr val="0E438A"/>
                </a:solidFill>
                <a:latin typeface="Zurich BT" charset="0"/>
                <a:cs typeface="Times New Roman" pitchFamily="18" charset="0"/>
              </a:defRPr>
            </a:lvl1pPr>
          </a:lstStyle>
          <a:p>
            <a:pPr>
              <a:defRPr/>
            </a:pPr>
            <a:fld id="{173F8699-3534-4EF8-9D75-B26F3486DB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25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0" name="Picture 5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04025" y="6124575"/>
            <a:ext cx="19335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2916238" y="6308725"/>
            <a:ext cx="3702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solidFill>
                  <a:srgbClr val="0E438A"/>
                </a:solidFill>
                <a:latin typeface="Zurich BlkEx BT"/>
                <a:cs typeface="+mn-cs"/>
              </a:rPr>
              <a:t>Committed to connecting the world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323850" y="476673"/>
            <a:ext cx="8424863" cy="25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3600" b="1" dirty="0" smtClean="0">
                <a:solidFill>
                  <a:srgbClr val="0E438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World </a:t>
            </a:r>
            <a:r>
              <a:rPr lang="en-US" sz="3600" b="1" dirty="0">
                <a:solidFill>
                  <a:srgbClr val="0E438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Telecommunication Standardization </a:t>
            </a:r>
            <a:r>
              <a:rPr lang="en-US" sz="3600" b="1" dirty="0" smtClean="0">
                <a:solidFill>
                  <a:srgbClr val="0E438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Assembly</a:t>
            </a:r>
            <a:r>
              <a:rPr lang="en-US" sz="3600" b="1" dirty="0">
                <a:solidFill>
                  <a:srgbClr val="0E438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b="1" dirty="0">
                <a:solidFill>
                  <a:srgbClr val="0E438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b="1" dirty="0" smtClean="0">
                <a:solidFill>
                  <a:srgbClr val="0E438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(WTSA-12)</a:t>
            </a:r>
            <a:r>
              <a:rPr lang="en-US" sz="3600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3600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en-US" sz="2400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Fourth CTO Meeting 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Dubai, UAE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18 November 2012</a:t>
            </a:r>
          </a:p>
          <a:p>
            <a:pPr algn="ctr">
              <a:defRPr/>
            </a:pPr>
            <a:endParaRPr lang="en-US" sz="2400" dirty="0" smtClean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en-US" sz="2400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Malcolm Johnson, Director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Telecommunication Standardization Bureau, ITU</a:t>
            </a:r>
            <a:endParaRPr lang="en-US" sz="2400" dirty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2792477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4213" y="-64849"/>
            <a:ext cx="6696099" cy="1723549"/>
          </a:xfrm>
        </p:spPr>
        <p:txBody>
          <a:bodyPr/>
          <a:lstStyle/>
          <a:p>
            <a:pPr lvl="2">
              <a:lnSpc>
                <a:spcPct val="150000"/>
              </a:lnSpc>
              <a:defRPr/>
            </a:pPr>
            <a:r>
              <a:rPr lang="en-US" sz="2400" kern="1200" dirty="0">
                <a:solidFill>
                  <a:srgbClr val="0070C0"/>
                </a:solidFill>
                <a:cs typeface="Arial" pitchFamily="34" charset="0"/>
              </a:rPr>
              <a:t>World Telecommunication </a:t>
            </a:r>
            <a:br>
              <a:rPr lang="en-US" sz="2400" kern="1200" dirty="0">
                <a:solidFill>
                  <a:srgbClr val="0070C0"/>
                </a:solidFill>
                <a:cs typeface="Arial" pitchFamily="34" charset="0"/>
              </a:rPr>
            </a:br>
            <a:r>
              <a:rPr lang="en-US" sz="2400" kern="1200" dirty="0">
                <a:solidFill>
                  <a:srgbClr val="0070C0"/>
                </a:solidFill>
                <a:cs typeface="Arial" pitchFamily="34" charset="0"/>
              </a:rPr>
              <a:t>Standardization Assembly </a:t>
            </a:r>
            <a:br>
              <a:rPr lang="en-US" sz="2400" kern="1200" dirty="0">
                <a:solidFill>
                  <a:srgbClr val="0070C0"/>
                </a:solidFill>
                <a:cs typeface="Arial" pitchFamily="34" charset="0"/>
              </a:rPr>
            </a:br>
            <a:r>
              <a:rPr lang="en-US" sz="2400" kern="1200" dirty="0">
                <a:solidFill>
                  <a:srgbClr val="0070C0"/>
                </a:solidFill>
                <a:cs typeface="Arial" pitchFamily="34" charset="0"/>
              </a:rPr>
              <a:t>(WTSA-12)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2276873"/>
            <a:ext cx="7772400" cy="3392090"/>
          </a:xfrm>
        </p:spPr>
        <p:txBody>
          <a:bodyPr/>
          <a:lstStyle/>
          <a:p>
            <a:pPr lvl="2">
              <a:lnSpc>
                <a:spcPct val="150000"/>
              </a:lnSpc>
              <a:buClr>
                <a:srgbClr val="0E438A"/>
              </a:buClr>
              <a:buSzPct val="110000"/>
              <a:defRPr/>
            </a:pPr>
            <a:r>
              <a:rPr lang="en-US" dirty="0">
                <a:solidFill>
                  <a:srgbClr val="0070C0"/>
                </a:solidFill>
              </a:rPr>
              <a:t>Dubai World Trade Centre, UAE</a:t>
            </a:r>
          </a:p>
          <a:p>
            <a:pPr lvl="2">
              <a:lnSpc>
                <a:spcPct val="150000"/>
              </a:lnSpc>
              <a:buClr>
                <a:srgbClr val="0E438A"/>
              </a:buClr>
              <a:buSzPct val="110000"/>
              <a:defRPr/>
            </a:pPr>
            <a:r>
              <a:rPr lang="en-US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20-29 November 2012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FBDF-04C9-43DA-B569-7608D7F50CA1}" type="slidenum">
              <a:rPr lang="en-US" smtClean="0">
                <a:latin typeface="Zurich BT"/>
              </a:rPr>
              <a:pPr/>
              <a:t>2</a:t>
            </a:fld>
            <a:endParaRPr lang="en-US" dirty="0" smtClean="0">
              <a:latin typeface="Zurich BT"/>
            </a:endParaRPr>
          </a:p>
        </p:txBody>
      </p:sp>
      <p:pic>
        <p:nvPicPr>
          <p:cNvPr id="5126" name="Picture 4" descr="http://www.visit-the-world.com/images/dwt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748260"/>
            <a:ext cx="3168352" cy="220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0272" y="116632"/>
            <a:ext cx="189911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93885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08000"/>
            <a:ext cx="7772400" cy="647700"/>
          </a:xfrm>
        </p:spPr>
        <p:txBody>
          <a:bodyPr/>
          <a:lstStyle/>
          <a:p>
            <a:r>
              <a:rPr lang="fr-CH" dirty="0" smtClean="0">
                <a:solidFill>
                  <a:srgbClr val="0E438A"/>
                </a:solidFill>
              </a:rPr>
              <a:t>What is WTSA?</a:t>
            </a:r>
            <a:endParaRPr lang="en-US" dirty="0" smtClean="0">
              <a:solidFill>
                <a:srgbClr val="0E438A"/>
              </a:solidFill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8604250" cy="4114800"/>
          </a:xfrm>
        </p:spPr>
        <p:txBody>
          <a:bodyPr/>
          <a:lstStyle/>
          <a:p>
            <a:pPr marL="539750" indent="-160338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Sets direction, policy, structure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for </a:t>
            </a:r>
            <a:r>
              <a:rPr lang="en-US" sz="2400" dirty="0">
                <a:solidFill>
                  <a:srgbClr val="0070C0"/>
                </a:solidFill>
              </a:rPr>
              <a:t>ITU-T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pPr lvl="2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dirty="0">
                <a:solidFill>
                  <a:srgbClr val="0070C0"/>
                </a:solidFill>
              </a:rPr>
              <a:t>Meets every four years</a:t>
            </a:r>
          </a:p>
          <a:p>
            <a:pPr lvl="2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dirty="0">
                <a:solidFill>
                  <a:srgbClr val="0070C0"/>
                </a:solidFill>
              </a:rPr>
              <a:t>Defines the general policy for the Sector</a:t>
            </a:r>
          </a:p>
          <a:p>
            <a:pPr lvl="2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dirty="0">
                <a:solidFill>
                  <a:srgbClr val="0070C0"/>
                </a:solidFill>
              </a:rPr>
              <a:t>Establishes </a:t>
            </a:r>
            <a:r>
              <a:rPr lang="en-US" dirty="0" smtClean="0">
                <a:solidFill>
                  <a:srgbClr val="0070C0"/>
                </a:solidFill>
              </a:rPr>
              <a:t>ITU-T study </a:t>
            </a:r>
            <a:r>
              <a:rPr lang="en-US" dirty="0">
                <a:solidFill>
                  <a:srgbClr val="0070C0"/>
                </a:solidFill>
              </a:rPr>
              <a:t>groups</a:t>
            </a:r>
          </a:p>
          <a:p>
            <a:pPr lvl="2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dirty="0">
                <a:solidFill>
                  <a:srgbClr val="0070C0"/>
                </a:solidFill>
              </a:rPr>
              <a:t>Approves </a:t>
            </a:r>
            <a:r>
              <a:rPr lang="en-US" dirty="0" smtClean="0">
                <a:solidFill>
                  <a:srgbClr val="0070C0"/>
                </a:solidFill>
              </a:rPr>
              <a:t>work program of study groups</a:t>
            </a:r>
            <a:endParaRPr lang="en-US" dirty="0"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dirty="0">
                <a:solidFill>
                  <a:srgbClr val="0070C0"/>
                </a:solidFill>
              </a:rPr>
              <a:t>Appoints </a:t>
            </a:r>
            <a:r>
              <a:rPr lang="en-US" dirty="0" smtClean="0">
                <a:solidFill>
                  <a:srgbClr val="0070C0"/>
                </a:solidFill>
              </a:rPr>
              <a:t>chairs </a:t>
            </a:r>
            <a:r>
              <a:rPr lang="en-US" dirty="0">
                <a:solidFill>
                  <a:srgbClr val="0070C0"/>
                </a:solidFill>
              </a:rPr>
              <a:t>and </a:t>
            </a:r>
            <a:r>
              <a:rPr lang="en-US" dirty="0" smtClean="0">
                <a:solidFill>
                  <a:srgbClr val="0070C0"/>
                </a:solidFill>
              </a:rPr>
              <a:t>vice-chairs of study groups</a:t>
            </a:r>
          </a:p>
          <a:p>
            <a:pPr lvl="2">
              <a:lnSpc>
                <a:spcPct val="12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dirty="0" smtClean="0">
                <a:solidFill>
                  <a:srgbClr val="0070C0"/>
                </a:solidFill>
              </a:rPr>
              <a:t>Reviews existing WTSA Resolutions (49)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188640"/>
            <a:ext cx="189911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69394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88963"/>
            <a:ext cx="7772400" cy="647700"/>
          </a:xfrm>
        </p:spPr>
        <p:txBody>
          <a:bodyPr/>
          <a:lstStyle/>
          <a:p>
            <a:r>
              <a:rPr lang="en-US" dirty="0" smtClean="0">
                <a:solidFill>
                  <a:srgbClr val="0E438A"/>
                </a:solidFill>
              </a:rPr>
              <a:t>Main 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8964613" cy="5338762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rgbClr val="0E438A"/>
              </a:buClr>
            </a:pPr>
            <a:endParaRPr lang="en-US" sz="2400" dirty="0" smtClean="0">
              <a:solidFill>
                <a:srgbClr val="0070C0"/>
              </a:solidFill>
            </a:endParaRPr>
          </a:p>
          <a:p>
            <a:pPr lvl="2">
              <a:lnSpc>
                <a:spcPct val="120000"/>
              </a:lnSpc>
              <a:buClr>
                <a:srgbClr val="0E438A"/>
              </a:buClr>
            </a:pPr>
            <a:r>
              <a:rPr lang="en-US" dirty="0" smtClean="0">
                <a:solidFill>
                  <a:srgbClr val="0070C0"/>
                </a:solidFill>
              </a:rPr>
              <a:t>Underline ITU-T’s role as the most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effective venue for international </a:t>
            </a:r>
            <a:r>
              <a:rPr lang="en-US" dirty="0" smtClean="0">
                <a:solidFill>
                  <a:srgbClr val="0070C0"/>
                </a:solidFill>
                <a:ea typeface="+mn-ea"/>
                <a:cs typeface="+mn-cs"/>
              </a:rPr>
              <a:t>standardization</a:t>
            </a:r>
          </a:p>
          <a:p>
            <a:pPr lvl="2">
              <a:lnSpc>
                <a:spcPct val="120000"/>
              </a:lnSpc>
              <a:buClr>
                <a:srgbClr val="0E438A"/>
              </a:buClr>
            </a:pPr>
            <a:r>
              <a:rPr lang="en-US" dirty="0" smtClean="0">
                <a:solidFill>
                  <a:srgbClr val="0070C0"/>
                </a:solidFill>
              </a:rPr>
              <a:t>Pick up new work on emerging technologies</a:t>
            </a:r>
          </a:p>
          <a:p>
            <a:pPr lvl="2">
              <a:lnSpc>
                <a:spcPct val="120000"/>
              </a:lnSpc>
              <a:buClr>
                <a:srgbClr val="0E438A"/>
              </a:buClr>
            </a:pPr>
            <a:r>
              <a:rPr lang="en-US" dirty="0" smtClean="0">
                <a:solidFill>
                  <a:srgbClr val="0070C0"/>
                </a:solidFill>
              </a:rPr>
              <a:t>Increase efficiency in order to make best use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of delegate time and resources</a:t>
            </a:r>
          </a:p>
          <a:p>
            <a:pPr lvl="2">
              <a:lnSpc>
                <a:spcPct val="120000"/>
              </a:lnSpc>
              <a:buClr>
                <a:srgbClr val="0E438A"/>
              </a:buClr>
            </a:pPr>
            <a:r>
              <a:rPr lang="en-US" dirty="0" smtClean="0">
                <a:solidFill>
                  <a:srgbClr val="0070C0"/>
                </a:solidFill>
              </a:rPr>
              <a:t>Avoid duplication and overlap of work</a:t>
            </a:r>
          </a:p>
          <a:p>
            <a:pPr lvl="2">
              <a:lnSpc>
                <a:spcPct val="120000"/>
              </a:lnSpc>
              <a:buClr>
                <a:srgbClr val="0E438A"/>
              </a:buClr>
            </a:pPr>
            <a:r>
              <a:rPr lang="en-US" dirty="0" smtClean="0">
                <a:solidFill>
                  <a:srgbClr val="0070C0"/>
                </a:solidFill>
              </a:rPr>
              <a:t>Increase participation and relevance</a:t>
            </a:r>
          </a:p>
          <a:p>
            <a:pPr lvl="2">
              <a:lnSpc>
                <a:spcPct val="120000"/>
              </a:lnSpc>
              <a:buFont typeface="Wingdings" pitchFamily="2" charset="2"/>
              <a:buNone/>
            </a:pPr>
            <a:endParaRPr lang="en-US" dirty="0" smtClean="0"/>
          </a:p>
          <a:p>
            <a:pPr lvl="2">
              <a:lnSpc>
                <a:spcPct val="120000"/>
              </a:lnSpc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116632"/>
            <a:ext cx="189911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0783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15568"/>
            <a:ext cx="7772400" cy="1200329"/>
          </a:xfrm>
        </p:spPr>
        <p:txBody>
          <a:bodyPr/>
          <a:lstStyle/>
          <a:p>
            <a:r>
              <a:rPr lang="fr-FR" dirty="0" err="1" smtClean="0">
                <a:solidFill>
                  <a:srgbClr val="0E438A"/>
                </a:solidFill>
              </a:rPr>
              <a:t>Stronger</a:t>
            </a:r>
            <a:r>
              <a:rPr lang="fr-FR" dirty="0" smtClean="0">
                <a:solidFill>
                  <a:srgbClr val="0E438A"/>
                </a:solidFill>
              </a:rPr>
              <a:t> </a:t>
            </a:r>
            <a:r>
              <a:rPr lang="fr-FR" dirty="0" err="1" smtClean="0">
                <a:solidFill>
                  <a:srgbClr val="0E438A"/>
                </a:solidFill>
              </a:rPr>
              <a:t>presence</a:t>
            </a:r>
            <a:r>
              <a:rPr lang="fr-FR" dirty="0" smtClean="0">
                <a:solidFill>
                  <a:srgbClr val="0E438A"/>
                </a:solidFill>
              </a:rPr>
              <a:t> </a:t>
            </a:r>
            <a:br>
              <a:rPr lang="fr-FR" dirty="0" smtClean="0">
                <a:solidFill>
                  <a:srgbClr val="0E438A"/>
                </a:solidFill>
              </a:rPr>
            </a:br>
            <a:r>
              <a:rPr lang="fr-FR" dirty="0" smtClean="0">
                <a:solidFill>
                  <a:srgbClr val="0E438A"/>
                </a:solidFill>
              </a:rPr>
              <a:t>in certain areas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060848"/>
            <a:ext cx="8856663" cy="4896544"/>
          </a:xfrm>
        </p:spPr>
        <p:txBody>
          <a:bodyPr/>
          <a:lstStyle/>
          <a:p>
            <a:pPr marL="342900" lvl="3" indent="-342900"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altLang="zh-CN" sz="2400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e-Health</a:t>
            </a:r>
          </a:p>
          <a:p>
            <a:pPr marL="342900" lvl="3" indent="-342900"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altLang="zh-CN" sz="2400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Accessibility</a:t>
            </a:r>
          </a:p>
          <a:p>
            <a:pPr marL="342900" lvl="3" indent="-342900"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altLang="zh-CN" sz="2400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ICTs and climate change</a:t>
            </a:r>
          </a:p>
          <a:p>
            <a:pPr marL="342900" lvl="3" indent="-342900"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altLang="zh-CN" sz="2400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Internet of Things/M2M</a:t>
            </a:r>
          </a:p>
          <a:p>
            <a:pPr marL="342900" lvl="3" indent="-342900"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altLang="zh-CN" sz="2400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Intelligent Transport Systems</a:t>
            </a:r>
          </a:p>
          <a:p>
            <a:pPr marL="342900" lvl="3" indent="-342900"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altLang="zh-CN" sz="2400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Cybersecurity including Identity management</a:t>
            </a:r>
          </a:p>
          <a:p>
            <a:pPr marL="342900" lvl="3" indent="-342900"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altLang="zh-CN" sz="2400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IPTV, cloud computing and smart grid</a:t>
            </a:r>
          </a:p>
          <a:p>
            <a:pPr marL="342900" lvl="3" indent="-342900"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altLang="zh-CN" sz="2400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Conformity and interoperability </a:t>
            </a:r>
          </a:p>
          <a:p>
            <a:pPr indent="-228600">
              <a:lnSpc>
                <a:spcPct val="150000"/>
              </a:lnSpc>
            </a:pPr>
            <a:endParaRPr lang="fr-FR" altLang="zh-CN" sz="2200" dirty="0" smtClean="0">
              <a:ea typeface="SimSun" pitchFamily="2" charset="-122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116632"/>
            <a:ext cx="189911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87273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7772400" cy="425475"/>
          </a:xfrm>
        </p:spPr>
        <p:txBody>
          <a:bodyPr/>
          <a:lstStyle/>
          <a:p>
            <a:r>
              <a:rPr lang="en-US" dirty="0" smtClean="0">
                <a:solidFill>
                  <a:srgbClr val="0E438A"/>
                </a:solidFill>
              </a:rPr>
              <a:t>Who can participate?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24" y="1340768"/>
            <a:ext cx="9143999" cy="4464496"/>
          </a:xfrm>
        </p:spPr>
        <p:txBody>
          <a:bodyPr/>
          <a:lstStyle/>
          <a:p>
            <a:pPr lvl="2">
              <a:buClr>
                <a:srgbClr val="0E438A"/>
              </a:buClr>
              <a:buSzPct val="110000"/>
              <a:defRPr/>
            </a:pPr>
            <a:r>
              <a:rPr lang="en-US" kern="1200" dirty="0">
                <a:solidFill>
                  <a:srgbClr val="0070C0"/>
                </a:solidFill>
                <a:ea typeface="+mn-ea"/>
                <a:cs typeface="Arial" pitchFamily="34" charset="0"/>
              </a:rPr>
              <a:t>Member </a:t>
            </a:r>
            <a:r>
              <a:rPr lang="en-US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States, Sector Members and</a:t>
            </a:r>
            <a:br>
              <a:rPr lang="en-US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</a:br>
            <a:r>
              <a:rPr lang="en-US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academia</a:t>
            </a:r>
          </a:p>
          <a:p>
            <a:pPr lvl="2">
              <a:lnSpc>
                <a:spcPct val="120000"/>
              </a:lnSpc>
              <a:buClr>
                <a:schemeClr val="tx2">
                  <a:lumMod val="75000"/>
                </a:schemeClr>
              </a:buClr>
              <a:buSzPct val="110000"/>
              <a:defRPr/>
            </a:pPr>
            <a:r>
              <a:rPr lang="en-US" dirty="0">
                <a:solidFill>
                  <a:srgbClr val="0070C0"/>
                </a:solidFill>
                <a:ea typeface="+mn-ea"/>
                <a:cs typeface="+mn-cs"/>
              </a:rPr>
              <a:t>Observers:</a:t>
            </a:r>
          </a:p>
          <a:p>
            <a:pPr lvl="3">
              <a:lnSpc>
                <a:spcPct val="120000"/>
              </a:lnSpc>
              <a:buClr>
                <a:schemeClr val="tx2">
                  <a:lumMod val="75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  <a:cs typeface="+mn-cs"/>
              </a:rPr>
              <a:t>Regional telecom organizations</a:t>
            </a:r>
          </a:p>
          <a:p>
            <a:pPr lvl="3">
              <a:lnSpc>
                <a:spcPct val="120000"/>
              </a:lnSpc>
              <a:buClr>
                <a:schemeClr val="tx2">
                  <a:lumMod val="75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  <a:cs typeface="+mn-cs"/>
              </a:rPr>
              <a:t>Intergovernmental organizations operating satellite systems</a:t>
            </a:r>
          </a:p>
          <a:p>
            <a:pPr lvl="3">
              <a:lnSpc>
                <a:spcPct val="120000"/>
              </a:lnSpc>
              <a:buClr>
                <a:schemeClr val="tx2">
                  <a:lumMod val="75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  <a:cs typeface="+mn-cs"/>
              </a:rPr>
              <a:t>Any other regional or international organizations dealing with matters of interest</a:t>
            </a:r>
          </a:p>
          <a:p>
            <a:pPr lvl="3">
              <a:lnSpc>
                <a:spcPct val="120000"/>
              </a:lnSpc>
              <a:buClr>
                <a:schemeClr val="tx2">
                  <a:lumMod val="75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  <a:cs typeface="+mn-cs"/>
              </a:rPr>
              <a:t>UN and specialized agencies of UN and IAEA</a:t>
            </a:r>
          </a:p>
          <a:p>
            <a:pPr lvl="2">
              <a:buClr>
                <a:srgbClr val="0E438A"/>
              </a:buClr>
              <a:buSzPct val="110000"/>
              <a:defRPr/>
            </a:pPr>
            <a:r>
              <a:rPr lang="en-US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ITU </a:t>
            </a:r>
            <a:r>
              <a:rPr lang="en-US" kern="1200" dirty="0">
                <a:solidFill>
                  <a:srgbClr val="0070C0"/>
                </a:solidFill>
                <a:ea typeface="+mn-ea"/>
                <a:cs typeface="Arial" pitchFamily="34" charset="0"/>
              </a:rPr>
              <a:t>elected officials </a:t>
            </a:r>
            <a:r>
              <a:rPr lang="en-US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in </a:t>
            </a:r>
            <a:r>
              <a:rPr lang="en-US" kern="1200" dirty="0">
                <a:solidFill>
                  <a:srgbClr val="0070C0"/>
                </a:solidFill>
                <a:ea typeface="+mn-ea"/>
                <a:cs typeface="Arial" pitchFamily="34" charset="0"/>
              </a:rPr>
              <a:t>advisory </a:t>
            </a:r>
            <a:r>
              <a:rPr lang="en-US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capa</a:t>
            </a:r>
            <a:r>
              <a:rPr lang="en-US" sz="2000" kern="1200" dirty="0" smtClean="0">
                <a:solidFill>
                  <a:srgbClr val="0070C0"/>
                </a:solidFill>
                <a:ea typeface="+mn-ea"/>
                <a:cs typeface="Arial" pitchFamily="34" charset="0"/>
              </a:rPr>
              <a:t>city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116632"/>
            <a:ext cx="189911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462153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83568" y="-305545"/>
            <a:ext cx="7772400" cy="1631216"/>
          </a:xfrm>
        </p:spPr>
        <p:txBody>
          <a:bodyPr/>
          <a:lstStyle/>
          <a:p>
            <a:r>
              <a:rPr lang="en-US" dirty="0" smtClean="0">
                <a:solidFill>
                  <a:srgbClr val="0E438A"/>
                </a:solidFill>
              </a:rPr>
              <a:t/>
            </a:r>
            <a:br>
              <a:rPr lang="en-US" dirty="0" smtClean="0">
                <a:solidFill>
                  <a:srgbClr val="0E438A"/>
                </a:solidFill>
              </a:rPr>
            </a:br>
            <a:r>
              <a:rPr lang="en-US" sz="3200" dirty="0" smtClean="0">
                <a:solidFill>
                  <a:srgbClr val="0E438A"/>
                </a:solidFill>
              </a:rPr>
              <a:t>WTSA Side Events and </a:t>
            </a:r>
            <a:br>
              <a:rPr lang="en-US" sz="3200" dirty="0" smtClean="0">
                <a:solidFill>
                  <a:srgbClr val="0E438A"/>
                </a:solidFill>
              </a:rPr>
            </a:br>
            <a:r>
              <a:rPr lang="en-US" sz="3200" dirty="0" smtClean="0">
                <a:solidFill>
                  <a:srgbClr val="0E438A"/>
                </a:solidFill>
              </a:rPr>
              <a:t>Exhibition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5040560"/>
          </a:xfrm>
        </p:spPr>
        <p:txBody>
          <a:bodyPr/>
          <a:lstStyle/>
          <a:p>
            <a:pPr marL="457200">
              <a:buFont typeface="Wingdings" charset="2"/>
              <a:buChar char="§"/>
              <a:defRPr/>
            </a:pPr>
            <a:r>
              <a:rPr lang="en-US" altLang="zh-CN" sz="2400" b="1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Three Side Events:</a:t>
            </a:r>
          </a:p>
          <a:p>
            <a:pPr marL="857250" lvl="1" indent="-342900">
              <a:buClr>
                <a:srgbClr val="0E438A"/>
              </a:buClr>
              <a:buSzPct val="110000"/>
              <a:buFont typeface="Wingdings" charset="2"/>
              <a:buChar char="§"/>
              <a:defRPr/>
            </a:pPr>
            <a:r>
              <a:rPr lang="en-US" altLang="zh-CN" sz="2400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e-Health </a:t>
            </a:r>
          </a:p>
          <a:p>
            <a:pPr marL="857250" lvl="1" indent="-342900">
              <a:buClr>
                <a:srgbClr val="0E438A"/>
              </a:buClr>
              <a:buSzPct val="110000"/>
              <a:buFont typeface="Wingdings" charset="2"/>
              <a:buChar char="§"/>
              <a:defRPr/>
            </a:pPr>
            <a:r>
              <a:rPr lang="en-US" altLang="zh-CN" sz="2400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ICT innovation and standards</a:t>
            </a:r>
          </a:p>
          <a:p>
            <a:pPr marL="857250" lvl="1" indent="-342900">
              <a:buClr>
                <a:srgbClr val="0E438A"/>
              </a:buClr>
              <a:buSzPct val="110000"/>
              <a:buFont typeface="Wingdings" charset="2"/>
              <a:buChar char="§"/>
              <a:defRPr/>
            </a:pPr>
            <a:r>
              <a:rPr lang="en-US" altLang="zh-CN" sz="2400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Network resilience and disaster relief</a:t>
            </a:r>
          </a:p>
          <a:p>
            <a:pPr marL="4572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en-US" altLang="zh-CN" sz="2400" b="1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Academia event</a:t>
            </a:r>
          </a:p>
          <a:p>
            <a:pPr marL="457200">
              <a:buFont typeface="Wingdings" charset="2"/>
              <a:buChar char="§"/>
              <a:defRPr/>
            </a:pPr>
            <a:r>
              <a:rPr lang="en-US" altLang="zh-CN" sz="2400" b="1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Showcasing</a:t>
            </a:r>
          </a:p>
          <a:p>
            <a:pPr marL="857250" lvl="1" indent="-342900">
              <a:buClr>
                <a:srgbClr val="0E438A"/>
              </a:buClr>
              <a:buSzPct val="110000"/>
              <a:buFont typeface="Wingdings" charset="2"/>
              <a:buChar char="§"/>
              <a:defRPr/>
            </a:pPr>
            <a:r>
              <a:rPr lang="en-US" altLang="zh-CN" sz="2400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Featuring state of the art technology </a:t>
            </a:r>
            <a:r>
              <a:rPr lang="en-US" altLang="zh-CN" sz="2400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meeting </a:t>
            </a:r>
            <a:r>
              <a:rPr lang="en-US" altLang="zh-CN" sz="2400" dirty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ITU-T standards 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F18E4-E1D5-44D1-8BCB-16795B670D1A}" type="slidenum">
              <a:rPr lang="en-US" smtClean="0">
                <a:latin typeface="Zurich BT"/>
              </a:rPr>
              <a:pPr/>
              <a:t>7</a:t>
            </a:fld>
            <a:endParaRPr lang="en-US" dirty="0" smtClean="0">
              <a:latin typeface="Zurich B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116632"/>
            <a:ext cx="189911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868172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E438A"/>
                </a:solidFill>
              </a:rPr>
              <a:t>Candidatures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3983" y="1670171"/>
            <a:ext cx="8660017" cy="4351117"/>
          </a:xfrm>
        </p:spPr>
        <p:txBody>
          <a:bodyPr/>
          <a:lstStyle/>
          <a:p>
            <a:pPr marL="342900" lvl="1" indent="-228600">
              <a:buClr>
                <a:srgbClr val="0E438A"/>
              </a:buClr>
              <a:buSzPct val="110000"/>
              <a:buFont typeface="Wingdings" pitchFamily="2" charset="2"/>
              <a:buChar char="§"/>
            </a:pPr>
            <a:r>
              <a:rPr lang="en-US" altLang="zh-CN" sz="2400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  <a:sym typeface="Wingdings" pitchFamily="2" charset="2"/>
              </a:rPr>
              <a:t>Term limit=two terms</a:t>
            </a:r>
            <a:endParaRPr lang="en-US" altLang="zh-CN" dirty="0" smtClean="0">
              <a:solidFill>
                <a:srgbClr val="0070C0"/>
              </a:solidFill>
              <a:ea typeface="SimSun" pitchFamily="2" charset="-122"/>
              <a:cs typeface="Arial" pitchFamily="34" charset="0"/>
              <a:sym typeface="Wingdings" pitchFamily="2" charset="2"/>
            </a:endParaRPr>
          </a:p>
          <a:p>
            <a:pPr indent="-228600"/>
            <a:r>
              <a:rPr lang="en-US" altLang="zh-CN" sz="2400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Objectives: to maintain level of </a:t>
            </a:r>
            <a:br>
              <a:rPr lang="en-US" altLang="zh-CN" sz="2400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</a:br>
            <a:r>
              <a:rPr lang="en-US" altLang="zh-CN" sz="2400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expertise and momentum </a:t>
            </a:r>
          </a:p>
          <a:p>
            <a:pPr indent="-228600"/>
            <a:r>
              <a:rPr lang="en-US" altLang="zh-CN" sz="2400" dirty="0" smtClean="0">
                <a:solidFill>
                  <a:srgbClr val="0070C0"/>
                </a:solidFill>
                <a:ea typeface="SimSun" pitchFamily="2" charset="-122"/>
                <a:cs typeface="Arial" pitchFamily="34" charset="0"/>
              </a:rPr>
              <a:t>Expected results</a:t>
            </a:r>
          </a:p>
          <a:p>
            <a:pPr lvl="3">
              <a:lnSpc>
                <a:spcPct val="120000"/>
              </a:lnSpc>
              <a:buClr>
                <a:schemeClr val="tx2">
                  <a:lumMod val="75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en-US" altLang="zh-CN" sz="2400" dirty="0">
                <a:solidFill>
                  <a:srgbClr val="0070C0"/>
                </a:solidFill>
                <a:ea typeface="+mn-ea"/>
                <a:cs typeface="+mn-cs"/>
              </a:rPr>
              <a:t>Nomination of capable chairmen</a:t>
            </a:r>
          </a:p>
          <a:p>
            <a:pPr lvl="3">
              <a:lnSpc>
                <a:spcPct val="120000"/>
              </a:lnSpc>
              <a:buClr>
                <a:schemeClr val="tx2">
                  <a:lumMod val="75000"/>
                </a:schemeClr>
              </a:buClr>
              <a:buSzPct val="110000"/>
              <a:buFont typeface="Wingdings" pitchFamily="2" charset="2"/>
              <a:buChar char="§"/>
              <a:defRPr/>
            </a:pPr>
            <a:r>
              <a:rPr lang="en-US" altLang="zh-CN" sz="2400" dirty="0">
                <a:solidFill>
                  <a:srgbClr val="0070C0"/>
                </a:solidFill>
                <a:ea typeface="+mn-ea"/>
                <a:cs typeface="+mn-cs"/>
              </a:rPr>
              <a:t>Regional representation</a:t>
            </a:r>
          </a:p>
          <a:p>
            <a:pPr marL="457200" lvl="1" indent="0">
              <a:lnSpc>
                <a:spcPct val="150000"/>
              </a:lnSpc>
              <a:buClr>
                <a:srgbClr val="0E438A"/>
              </a:buClr>
              <a:buSzPct val="110000"/>
              <a:buNone/>
            </a:pPr>
            <a:endParaRPr lang="en-US" altLang="zh-CN" dirty="0" smtClean="0">
              <a:solidFill>
                <a:srgbClr val="0070C0"/>
              </a:solidFill>
              <a:ea typeface="SimSun" pitchFamily="2" charset="-122"/>
              <a:cs typeface="Arial" pitchFamily="34" charset="0"/>
            </a:endParaRPr>
          </a:p>
          <a:p>
            <a:pPr lvl="2">
              <a:lnSpc>
                <a:spcPct val="150000"/>
              </a:lnSpc>
              <a:buClr>
                <a:srgbClr val="0E438A"/>
              </a:buClr>
              <a:buSzPct val="110000"/>
              <a:buFont typeface="Arial" pitchFamily="34" charset="0"/>
              <a:buChar char="•"/>
            </a:pPr>
            <a:endParaRPr lang="en-US" altLang="zh-CN" sz="2000" dirty="0" smtClean="0">
              <a:solidFill>
                <a:srgbClr val="0070C0"/>
              </a:solidFill>
              <a:ea typeface="SimSun" pitchFamily="2" charset="-122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116632"/>
            <a:ext cx="189911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77951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08557"/>
            <a:ext cx="6120680" cy="1200329"/>
          </a:xfrm>
        </p:spPr>
        <p:txBody>
          <a:bodyPr/>
          <a:lstStyle/>
          <a:p>
            <a:r>
              <a:rPr lang="en-US" dirty="0" smtClean="0"/>
              <a:t>Global Standards </a:t>
            </a:r>
            <a:br>
              <a:rPr lang="en-US" dirty="0" smtClean="0"/>
            </a:br>
            <a:r>
              <a:rPr lang="en-US" dirty="0" smtClean="0"/>
              <a:t>Symposium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59" y="1844824"/>
            <a:ext cx="7772400" cy="4183610"/>
          </a:xfrm>
        </p:spPr>
        <p:txBody>
          <a:bodyPr/>
          <a:lstStyle/>
          <a:p>
            <a:pPr lvl="2">
              <a:lnSpc>
                <a:spcPct val="150000"/>
              </a:lnSpc>
              <a:buClr>
                <a:srgbClr val="0E438A"/>
              </a:buClr>
              <a:buSzPct val="110000"/>
              <a:defRPr/>
            </a:pPr>
            <a:r>
              <a:rPr lang="en-GB" altLang="zh-CN" dirty="0">
                <a:solidFill>
                  <a:srgbClr val="0070C0"/>
                </a:solidFill>
                <a:ea typeface="+mn-ea"/>
                <a:cs typeface="+mn-cs"/>
              </a:rPr>
              <a:t>Monday, 19 Nov 2012 </a:t>
            </a:r>
          </a:p>
          <a:p>
            <a:pPr lvl="2">
              <a:lnSpc>
                <a:spcPct val="150000"/>
              </a:lnSpc>
              <a:buClr>
                <a:srgbClr val="0E438A"/>
              </a:buClr>
              <a:buSzPct val="110000"/>
              <a:defRPr/>
            </a:pPr>
            <a:r>
              <a:rPr lang="en-GB" dirty="0">
                <a:solidFill>
                  <a:srgbClr val="0070C0"/>
                </a:solidFill>
                <a:ea typeface="+mn-ea"/>
                <a:cs typeface="+mn-cs"/>
              </a:rPr>
              <a:t>I</a:t>
            </a:r>
            <a:r>
              <a:rPr lang="en-GB" dirty="0" smtClean="0">
                <a:solidFill>
                  <a:srgbClr val="0070C0"/>
                </a:solidFill>
                <a:ea typeface="+mn-ea"/>
                <a:cs typeface="+mn-cs"/>
              </a:rPr>
              <a:t>ntersection </a:t>
            </a:r>
            <a:r>
              <a:rPr lang="en-GB" dirty="0">
                <a:solidFill>
                  <a:srgbClr val="0070C0"/>
                </a:solidFill>
                <a:ea typeface="+mn-ea"/>
                <a:cs typeface="+mn-cs"/>
              </a:rPr>
              <a:t>of the ICT sector with other vertical sectors such as health care, utilities, and </a:t>
            </a:r>
            <a:r>
              <a:rPr lang="en-GB" dirty="0" smtClean="0">
                <a:solidFill>
                  <a:srgbClr val="0070C0"/>
                </a:solidFill>
                <a:ea typeface="+mn-ea"/>
                <a:cs typeface="+mn-cs"/>
              </a:rPr>
              <a:t>transport</a:t>
            </a:r>
          </a:p>
          <a:p>
            <a:pPr lvl="2">
              <a:lnSpc>
                <a:spcPct val="150000"/>
              </a:lnSpc>
              <a:buClr>
                <a:srgbClr val="0E438A"/>
              </a:buClr>
              <a:buSzPct val="110000"/>
              <a:defRPr/>
            </a:pPr>
            <a:r>
              <a:rPr lang="en-GB" dirty="0" smtClean="0">
                <a:solidFill>
                  <a:srgbClr val="0070C0"/>
                </a:solidFill>
                <a:ea typeface="+mn-ea"/>
                <a:cs typeface="+mn-cs"/>
              </a:rPr>
              <a:t>Collaboration with other standards bodies</a:t>
            </a:r>
          </a:p>
          <a:p>
            <a:pPr lvl="2">
              <a:lnSpc>
                <a:spcPct val="150000"/>
              </a:lnSpc>
              <a:buClr>
                <a:srgbClr val="0E438A"/>
              </a:buClr>
              <a:buSzPct val="110000"/>
              <a:defRPr/>
            </a:pPr>
            <a:r>
              <a:rPr lang="en-GB" dirty="0" smtClean="0">
                <a:solidFill>
                  <a:srgbClr val="0070C0"/>
                </a:solidFill>
                <a:ea typeface="+mn-ea"/>
                <a:cs typeface="+mn-cs"/>
              </a:rPr>
              <a:t>Chairman will </a:t>
            </a:r>
            <a:r>
              <a:rPr lang="en-GB" dirty="0">
                <a:solidFill>
                  <a:srgbClr val="0070C0"/>
                </a:solidFill>
                <a:ea typeface="+mn-ea"/>
                <a:cs typeface="+mn-cs"/>
              </a:rPr>
              <a:t>present </a:t>
            </a:r>
            <a:r>
              <a:rPr lang="en-GB" dirty="0" smtClean="0">
                <a:solidFill>
                  <a:srgbClr val="0070C0"/>
                </a:solidFill>
                <a:ea typeface="+mn-ea"/>
                <a:cs typeface="+mn-cs"/>
              </a:rPr>
              <a:t>conclusions to WTSA</a:t>
            </a:r>
            <a:endParaRPr lang="en-GB" dirty="0">
              <a:solidFill>
                <a:srgbClr val="0070C0"/>
              </a:solidFill>
              <a:ea typeface="+mn-ea"/>
              <a:cs typeface="+mn-cs"/>
            </a:endParaRPr>
          </a:p>
          <a:p>
            <a:pPr marL="914400" lvl="2" indent="0">
              <a:buClr>
                <a:srgbClr val="0E438A"/>
              </a:buClr>
              <a:buSzPct val="110000"/>
              <a:buNone/>
              <a:defRPr/>
            </a:pPr>
            <a:endParaRPr lang="en-GB" altLang="zh-CN" dirty="0">
              <a:solidFill>
                <a:srgbClr val="0070C0"/>
              </a:solidFill>
              <a:ea typeface="+mn-ea"/>
              <a:cs typeface="+mn-cs"/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908720"/>
            <a:ext cx="3312367" cy="792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87329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E1F2BCDC71C84BAC2A4329D7776EB3" ma:contentTypeVersion="2" ma:contentTypeDescription="Create a new document." ma:contentTypeScope="" ma:versionID="22662d7cfc8d727ae3ff5ffb2ab7c412">
  <xsd:schema xmlns:xsd="http://www.w3.org/2001/XMLSchema" xmlns:xs="http://www.w3.org/2001/XMLSchema" xmlns:p="http://schemas.microsoft.com/office/2006/metadata/properties" xmlns:ns1="http://schemas.microsoft.com/sharepoint/v3" xmlns:ns2="07f874d8-1985-4211-bd75-0b16975e87a8" targetNamespace="http://schemas.microsoft.com/office/2006/metadata/properties" ma:root="true" ma:fieldsID="7669a0de88b2ae686171c3652f8df146" ns1:_="" ns2:_="">
    <xsd:import namespace="http://schemas.microsoft.com/sharepoint/v3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B10ACF-3345-4EA4-844A-49FCEF059916}"/>
</file>

<file path=customXml/itemProps2.xml><?xml version="1.0" encoding="utf-8"?>
<ds:datastoreItem xmlns:ds="http://schemas.openxmlformats.org/officeDocument/2006/customXml" ds:itemID="{FED82FFE-3301-4777-87B3-2D2F09D5AB13}"/>
</file>

<file path=customXml/itemProps3.xml><?xml version="1.0" encoding="utf-8"?>
<ds:datastoreItem xmlns:ds="http://schemas.openxmlformats.org/officeDocument/2006/customXml" ds:itemID="{EA1EF8C2-A80A-45A5-8440-DAC5948E4D11}"/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13250</TotalTime>
  <Words>212</Words>
  <Application>Microsoft Macintosh PowerPoint</Application>
  <PresentationFormat>On-screen Show (4:3)</PresentationFormat>
  <Paragraphs>72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ITU-e</vt:lpstr>
      <vt:lpstr>PowerPoint Presentation</vt:lpstr>
      <vt:lpstr>World Telecommunication  Standardization Assembly  (WTSA-12)</vt:lpstr>
      <vt:lpstr>What is WTSA?</vt:lpstr>
      <vt:lpstr>Main objectives</vt:lpstr>
      <vt:lpstr>Stronger presence  in certain areas</vt:lpstr>
      <vt:lpstr>Who can participate?</vt:lpstr>
      <vt:lpstr> WTSA Side Events and  Exhibition</vt:lpstr>
      <vt:lpstr>Candidatures</vt:lpstr>
      <vt:lpstr>Global Standards  Symposium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ITU-T: 2005 - 2008</dc:title>
  <dc:subject>(WTSA-08 report)</dc:subject>
  <dc:creator>ITU</dc:creator>
  <cp:keywords>ITU</cp:keywords>
  <cp:lastModifiedBy>Toby Johnson</cp:lastModifiedBy>
  <cp:revision>414</cp:revision>
  <cp:lastPrinted>2001-11-25T13:41:09Z</cp:lastPrinted>
  <dcterms:created xsi:type="dcterms:W3CDTF">2006-05-30T12:53:59Z</dcterms:created>
  <dcterms:modified xsi:type="dcterms:W3CDTF">2012-11-15T16:49:57Z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ector">
    <vt:lpwstr>;#ITU-D;#</vt:lpwstr>
  </property>
  <property fmtid="{D5CDD505-2E9C-101B-9397-08002B2CF9AE}" pid="3" name="Web Link">
    <vt:lpwstr>http://www.mobileworldcongress.com/homepage.htm, http://www.mobileworldcongress.com/homepage.htm</vt:lpwstr>
  </property>
  <property fmtid="{D5CDD505-2E9C-101B-9397-08002B2CF9AE}" pid="4" name="Other Keyword(s)">
    <vt:lpwstr/>
  </property>
  <property fmtid="{D5CDD505-2E9C-101B-9397-08002B2CF9AE}" pid="5" name="ContentType">
    <vt:lpwstr>Document</vt:lpwstr>
  </property>
  <property fmtid="{D5CDD505-2E9C-101B-9397-08002B2CF9AE}" pid="6" name="Location">
    <vt:lpwstr>Barcelona, Spain</vt:lpwstr>
  </property>
  <property fmtid="{D5CDD505-2E9C-101B-9397-08002B2CF9AE}" pid="7" name="Author0">
    <vt:lpwstr/>
  </property>
  <property fmtid="{D5CDD505-2E9C-101B-9397-08002B2CF9AE}" pid="8" name="Date">
    <vt:lpwstr>2008-02-13T00:00:00Z</vt:lpwstr>
  </property>
  <property fmtid="{D5CDD505-2E9C-101B-9397-08002B2CF9AE}" pid="9" name="Event">
    <vt:lpwstr>GSMA Mobile World Congress</vt:lpwstr>
  </property>
  <property fmtid="{D5CDD505-2E9C-101B-9397-08002B2CF9AE}" pid="10" name="display_urn:schemas-microsoft-com:office:office#PPTAuthor">
    <vt:lpwstr>Touré, Hamadoun</vt:lpwstr>
  </property>
  <property fmtid="{D5CDD505-2E9C-101B-9397-08002B2CF9AE}" pid="11" name="PPTAuthor">
    <vt:lpwstr>78;#ITU_USERS\toure</vt:lpwstr>
  </property>
  <property fmtid="{D5CDD505-2E9C-101B-9397-08002B2CF9AE}" pid="12" name="ContentTypeId">
    <vt:lpwstr>0x010100D8E1F2BCDC71C84BAC2A4329D7776EB3</vt:lpwstr>
  </property>
</Properties>
</file>